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8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Robo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fd1bbd2ae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fd1bbd2ae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da35269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da35269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fd1bbd2ae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fd1bbd2ae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da35269c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da35269c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fd1bbd2ae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fd1bbd2ae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da35269c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0da35269c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ff1b71a2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ff1b71a2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3aea1bc7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3aea1bc7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da35269c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0da35269c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da35269c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da35269c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da35269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0da35269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da35269c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0da35269c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da35269c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da35269c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da35269c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da35269c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fb2578fc8_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fb2578fc8_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fb2578fc8_7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fb2578fc8_7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fb2578fc8_7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fb2578fc8_7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fb2578fc8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fb2578fc8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fb2578fc8_7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fb2578fc8_7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fd1bbd2a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fd1bbd2a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0da35269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0da35269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da35269c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0da35269c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61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ff1b71a2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ff1b71a2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36c7594c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36c7594c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da35269c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da35269c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da35269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da35269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daabb81e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daabb81e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da35269c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da35269c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5e85bcfa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5e85bcfa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10" Type="http://schemas.openxmlformats.org/officeDocument/2006/relationships/image" Target="../media/image22.jp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25.jpg"/><Relationship Id="rId4" Type="http://schemas.openxmlformats.org/officeDocument/2006/relationships/image" Target="../media/image3.png"/><Relationship Id="rId9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9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6.jpg"/><Relationship Id="rId10" Type="http://schemas.openxmlformats.org/officeDocument/2006/relationships/image" Target="../media/image37.png"/><Relationship Id="rId4" Type="http://schemas.openxmlformats.org/officeDocument/2006/relationships/image" Target="../media/image35.jp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8.jpg"/><Relationship Id="rId4" Type="http://schemas.openxmlformats.org/officeDocument/2006/relationships/hyperlink" Target="http://drive.google.com/file/d/1x_UH60V88RiJehsNFvIbx6XbEYCzI92-/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0" y="2571750"/>
            <a:ext cx="4343849" cy="2571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Gabriel Mascarenhas de Souza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José Augusto Soares de Campos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Pedro Henrique Vasconcelos Zerbini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18333" r="19434"/>
          <a:stretch/>
        </p:blipFill>
        <p:spPr>
          <a:xfrm>
            <a:off x="4343850" y="0"/>
            <a:ext cx="48001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228675" y="1838625"/>
            <a:ext cx="37920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11" b="1" dirty="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BullCounter: Um framework para detecção e contagem de rebanhos de gado Nelore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622" y="0"/>
            <a:ext cx="1390125" cy="13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439" y="63488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0625" y="4200125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Materiais e </a:t>
            </a:r>
            <a:r>
              <a:rPr lang="en" sz="2700" b="1" dirty="0" smtClean="0"/>
              <a:t>Métodos</a:t>
            </a:r>
            <a:endParaRPr sz="2700" dirty="0"/>
          </a:p>
        </p:txBody>
      </p:sp>
      <p:grpSp>
        <p:nvGrpSpPr>
          <p:cNvPr id="132" name="Google Shape;132;p21"/>
          <p:cNvGrpSpPr/>
          <p:nvPr/>
        </p:nvGrpSpPr>
        <p:grpSpPr>
          <a:xfrm>
            <a:off x="795130" y="830439"/>
            <a:ext cx="4198820" cy="3482836"/>
            <a:chOff x="-651920" y="1189989"/>
            <a:chExt cx="4198820" cy="3482836"/>
          </a:xfrm>
        </p:grpSpPr>
        <p:sp>
          <p:nvSpPr>
            <p:cNvPr id="133" name="Google Shape;133;p21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1F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rgbClr val="FFFFFF"/>
                  </a:solidFill>
                  <a:latin typeface="+mj-lt"/>
                  <a:ea typeface="Roboto"/>
                  <a:cs typeface="Roboto"/>
                  <a:sym typeface="Roboto"/>
                </a:rPr>
                <a:t>Algoritmo </a:t>
              </a:r>
              <a:r>
                <a:rPr lang="en" dirty="0">
                  <a:solidFill>
                    <a:srgbClr val="FFFFFF"/>
                  </a:solidFill>
                  <a:latin typeface="+mj-lt"/>
                  <a:ea typeface="Roboto"/>
                  <a:cs typeface="Roboto"/>
                  <a:sym typeface="Roboto"/>
                </a:rPr>
                <a:t>de Captura da Imagem</a:t>
              </a:r>
              <a:endParaRPr dirty="0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21"/>
            <p:cNvSpPr txBox="1"/>
            <p:nvPr/>
          </p:nvSpPr>
          <p:spPr>
            <a:xfrm>
              <a:off x="-651920" y="2057125"/>
              <a:ext cx="35961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946150" lvl="1" indent="-34290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+mj-lt"/>
                <a:buAutoNum type="arabicPeriod"/>
              </a:pPr>
              <a:r>
                <a:rPr lang="en" sz="1300" dirty="0">
                  <a:solidFill>
                    <a:schemeClr val="dk1"/>
                  </a:solidFill>
                </a:rPr>
                <a:t>Esperar o período do dia em que o sol produz menos sombra.  </a:t>
              </a:r>
              <a:endParaRPr sz="1300" dirty="0">
                <a:solidFill>
                  <a:schemeClr val="dk1"/>
                </a:solidFill>
              </a:endParaRPr>
            </a:p>
            <a:p>
              <a:pPr marL="946150" lvl="1" indent="-34290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+mj-lt"/>
                <a:buAutoNum type="arabicPeriod"/>
              </a:pPr>
              <a:r>
                <a:rPr lang="en" sz="1300" dirty="0">
                  <a:solidFill>
                    <a:schemeClr val="dk1"/>
                  </a:solidFill>
                </a:rPr>
                <a:t>Concentrar o gado em um local amplo com poucos objetos.  </a:t>
              </a:r>
              <a:endParaRPr sz="1300" dirty="0">
                <a:solidFill>
                  <a:schemeClr val="dk1"/>
                </a:solidFill>
              </a:endParaRPr>
            </a:p>
            <a:p>
              <a:pPr marL="946150" lvl="1" indent="-34290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+mj-lt"/>
                <a:buAutoNum type="arabicPeriod"/>
              </a:pPr>
              <a:r>
                <a:rPr lang="en" sz="1300" dirty="0">
                  <a:solidFill>
                    <a:schemeClr val="dk1"/>
                  </a:solidFill>
                </a:rPr>
                <a:t>Garantir que o pasto possua um solo com tonalidade homogênea. </a:t>
              </a:r>
              <a:endParaRPr sz="1300" dirty="0">
                <a:solidFill>
                  <a:schemeClr val="dk1"/>
                </a:solidFill>
              </a:endParaRPr>
            </a:p>
            <a:p>
              <a:pPr marL="946150" lvl="1" indent="-34290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+mj-lt"/>
                <a:buAutoNum type="arabicPeriod"/>
              </a:pPr>
              <a:r>
                <a:rPr lang="en" sz="1300" dirty="0">
                  <a:solidFill>
                    <a:schemeClr val="dk1"/>
                  </a:solidFill>
                </a:rPr>
                <a:t>Posicionar o drone com uma câmera a uma distância de 100 a 150 metros</a:t>
              </a:r>
              <a:endParaRPr sz="13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" name="Google Shape;135;p21"/>
          <p:cNvGrpSpPr/>
          <p:nvPr/>
        </p:nvGrpSpPr>
        <p:grpSpPr>
          <a:xfrm>
            <a:off x="4247322" y="830225"/>
            <a:ext cx="3449632" cy="3483050"/>
            <a:chOff x="2800272" y="1189775"/>
            <a:chExt cx="3449632" cy="3483050"/>
          </a:xfrm>
        </p:grpSpPr>
        <p:sp>
          <p:nvSpPr>
            <p:cNvPr id="136" name="Google Shape;136;p2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pt-BR" dirty="0" smtClean="0">
                  <a:solidFill>
                    <a:srgbClr val="FFFFFF"/>
                  </a:solidFill>
                  <a:latin typeface="+mj-lt"/>
                  <a:ea typeface="Roboto"/>
                  <a:cs typeface="Roboto"/>
                  <a:sym typeface="Roboto"/>
                </a:rPr>
                <a:t>Algoritmo </a:t>
              </a:r>
              <a:r>
                <a:rPr lang="pt-BR" dirty="0">
                  <a:solidFill>
                    <a:srgbClr val="FFFFFF"/>
                  </a:solidFill>
                  <a:latin typeface="+mj-lt"/>
                  <a:ea typeface="Roboto"/>
                  <a:cs typeface="Roboto"/>
                  <a:sym typeface="Roboto"/>
                </a:rPr>
                <a:t>BullCounter</a:t>
              </a:r>
            </a:p>
          </p:txBody>
        </p:sp>
        <p:sp>
          <p:nvSpPr>
            <p:cNvPr id="137" name="Google Shape;137;p21"/>
            <p:cNvSpPr txBox="1"/>
            <p:nvPr/>
          </p:nvSpPr>
          <p:spPr>
            <a:xfrm>
              <a:off x="2800272" y="2057125"/>
              <a:ext cx="3449632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946150" lvl="1" indent="-342900" algn="just">
                <a:lnSpc>
                  <a:spcPct val="115000"/>
                </a:lnSpc>
                <a:buClr>
                  <a:schemeClr val="dk1"/>
                </a:buClr>
                <a:buSzPts val="1300"/>
                <a:buFont typeface="+mj-lt"/>
                <a:buAutoNum type="arabicPeriod"/>
              </a:pPr>
              <a:r>
                <a:rPr lang="pt-BR" sz="1300" dirty="0">
                  <a:solidFill>
                    <a:schemeClr val="dk1"/>
                  </a:solidFill>
                </a:rPr>
                <a:t>Aquisição de Imagem</a:t>
              </a:r>
            </a:p>
            <a:p>
              <a:pPr marL="946150" lvl="1" indent="-342900" algn="just">
                <a:lnSpc>
                  <a:spcPct val="115000"/>
                </a:lnSpc>
                <a:buClr>
                  <a:schemeClr val="dk1"/>
                </a:buClr>
                <a:buSzPts val="1300"/>
                <a:buFont typeface="+mj-lt"/>
                <a:buAutoNum type="arabicPeriod"/>
              </a:pPr>
              <a:r>
                <a:rPr lang="pt-BR" sz="1300" dirty="0">
                  <a:solidFill>
                    <a:schemeClr val="dk1"/>
                  </a:solidFill>
                </a:rPr>
                <a:t>Pré-processamento</a:t>
              </a:r>
            </a:p>
            <a:p>
              <a:pPr marL="946150" lvl="1" indent="-342900" algn="just">
                <a:lnSpc>
                  <a:spcPct val="115000"/>
                </a:lnSpc>
                <a:buClr>
                  <a:schemeClr val="dk1"/>
                </a:buClr>
                <a:buSzPts val="1300"/>
                <a:buFont typeface="+mj-lt"/>
                <a:buAutoNum type="arabicPeriod"/>
              </a:pPr>
              <a:r>
                <a:rPr lang="pt-BR" sz="1300" dirty="0">
                  <a:solidFill>
                    <a:schemeClr val="dk1"/>
                  </a:solidFill>
                </a:rPr>
                <a:t>Extração de características</a:t>
              </a:r>
            </a:p>
            <a:p>
              <a:pPr marL="946150" lvl="1" indent="-342900" algn="just">
                <a:lnSpc>
                  <a:spcPct val="115000"/>
                </a:lnSpc>
                <a:buClr>
                  <a:schemeClr val="dk1"/>
                </a:buClr>
                <a:buSzPts val="1300"/>
                <a:buFont typeface="+mj-lt"/>
                <a:buAutoNum type="arabicPeriod"/>
              </a:pPr>
              <a:r>
                <a:rPr lang="pt-BR" sz="1300" dirty="0">
                  <a:solidFill>
                    <a:schemeClr val="dk1"/>
                  </a:solidFill>
                </a:rPr>
                <a:t>Detecção e segmentação</a:t>
              </a:r>
            </a:p>
            <a:p>
              <a:pPr marL="946150" lvl="1" indent="-342900" algn="just">
                <a:lnSpc>
                  <a:spcPct val="115000"/>
                </a:lnSpc>
                <a:buClr>
                  <a:schemeClr val="dk1"/>
                </a:buClr>
                <a:buSzPts val="1300"/>
                <a:buFont typeface="+mj-lt"/>
                <a:buAutoNum type="arabicPeriod"/>
              </a:pPr>
              <a:r>
                <a:rPr lang="pt-BR" sz="1300" dirty="0">
                  <a:solidFill>
                    <a:schemeClr val="dk1"/>
                  </a:solidFill>
                </a:rPr>
                <a:t>Processamento de alto nível</a:t>
              </a:r>
            </a:p>
          </p:txBody>
        </p:sp>
      </p:grp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25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Materiais e </a:t>
            </a:r>
            <a:r>
              <a:rPr lang="en" sz="2700" b="1" dirty="0" smtClean="0"/>
              <a:t>Métodos</a:t>
            </a:r>
            <a:endParaRPr sz="2700" dirty="0"/>
          </a:p>
        </p:txBody>
      </p:sp>
      <p:sp>
        <p:nvSpPr>
          <p:cNvPr id="145" name="Google Shape;145;p22"/>
          <p:cNvSpPr txBox="1"/>
          <p:nvPr/>
        </p:nvSpPr>
        <p:spPr>
          <a:xfrm>
            <a:off x="347331" y="1107400"/>
            <a:ext cx="3863470" cy="3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Aquisição de Imagem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chemeClr val="dk1"/>
                </a:solidFill>
              </a:rPr>
              <a:t>Para a aquisição da imagem, foi necessário levantarmos um </a:t>
            </a:r>
            <a:r>
              <a:rPr lang="pt-BR" sz="1800" dirty="0" err="1">
                <a:solidFill>
                  <a:schemeClr val="dk1"/>
                </a:solidFill>
              </a:rPr>
              <a:t>D</a:t>
            </a:r>
            <a:r>
              <a:rPr lang="pt-BR" sz="1800" dirty="0" err="1" smtClean="0">
                <a:solidFill>
                  <a:schemeClr val="dk1"/>
                </a:solidFill>
              </a:rPr>
              <a:t>rone</a:t>
            </a:r>
            <a:r>
              <a:rPr lang="pt-BR" sz="1800" dirty="0" smtClean="0">
                <a:solidFill>
                  <a:schemeClr val="dk1"/>
                </a:solidFill>
              </a:rPr>
              <a:t> em 90º graus ao meio-dia para que a foto tivesse o mínimo de sombra possível.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D619B57-3721-569B-38D3-D489C635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636" y="1107400"/>
            <a:ext cx="4620476" cy="3172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Materiais e </a:t>
            </a:r>
            <a:r>
              <a:rPr lang="en" sz="2700" b="1" dirty="0" smtClean="0"/>
              <a:t>Métodos</a:t>
            </a:r>
            <a:endParaRPr sz="2700" dirty="0"/>
          </a:p>
        </p:txBody>
      </p:sp>
      <p:sp>
        <p:nvSpPr>
          <p:cNvPr id="154" name="Google Shape;154;p23"/>
          <p:cNvSpPr txBox="1"/>
          <p:nvPr/>
        </p:nvSpPr>
        <p:spPr>
          <a:xfrm>
            <a:off x="106326" y="1107400"/>
            <a:ext cx="4465699" cy="3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Pré-processamento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No </a:t>
            </a:r>
            <a:r>
              <a:rPr lang="en" sz="1800" dirty="0" smtClean="0">
                <a:solidFill>
                  <a:schemeClr val="dk1"/>
                </a:solidFill>
              </a:rPr>
              <a:t>pré-processamento nós tratamos </a:t>
            </a:r>
            <a:r>
              <a:rPr lang="en" sz="1800" dirty="0">
                <a:solidFill>
                  <a:schemeClr val="dk1"/>
                </a:solidFill>
              </a:rPr>
              <a:t>as imagens </a:t>
            </a:r>
            <a:r>
              <a:rPr lang="en" sz="1800" dirty="0" smtClean="0">
                <a:solidFill>
                  <a:schemeClr val="dk1"/>
                </a:solidFill>
              </a:rPr>
              <a:t>deixando-as </a:t>
            </a:r>
            <a:r>
              <a:rPr lang="en" sz="1800" dirty="0">
                <a:solidFill>
                  <a:schemeClr val="dk1"/>
                </a:solidFill>
              </a:rPr>
              <a:t>em tons </a:t>
            </a:r>
            <a:r>
              <a:rPr lang="en" sz="1800" dirty="0" smtClean="0">
                <a:solidFill>
                  <a:schemeClr val="dk1"/>
                </a:solidFill>
              </a:rPr>
              <a:t>de cinza</a:t>
            </a:r>
            <a:r>
              <a:rPr lang="en" sz="1800" dirty="0" smtClean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para </a:t>
            </a:r>
            <a:r>
              <a:rPr lang="en" sz="1800" dirty="0" smtClean="0">
                <a:solidFill>
                  <a:schemeClr val="dk1"/>
                </a:solidFill>
              </a:rPr>
              <a:t>simplificar a </a:t>
            </a:r>
            <a:r>
              <a:rPr lang="en" sz="1800" dirty="0">
                <a:solidFill>
                  <a:schemeClr val="dk1"/>
                </a:solidFill>
              </a:rPr>
              <a:t>análise das imagens, </a:t>
            </a:r>
            <a:r>
              <a:rPr lang="en" sz="1800" dirty="0" smtClean="0">
                <a:solidFill>
                  <a:schemeClr val="dk1"/>
                </a:solidFill>
              </a:rPr>
              <a:t>também embaçamos </a:t>
            </a:r>
            <a:r>
              <a:rPr lang="en" sz="1800" dirty="0">
                <a:solidFill>
                  <a:schemeClr val="dk1"/>
                </a:solidFill>
              </a:rPr>
              <a:t>as imagens para </a:t>
            </a:r>
            <a:r>
              <a:rPr lang="en" sz="1800" dirty="0" smtClean="0">
                <a:solidFill>
                  <a:schemeClr val="dk1"/>
                </a:solidFill>
              </a:rPr>
              <a:t>remover </a:t>
            </a:r>
            <a:r>
              <a:rPr lang="en" sz="1800" dirty="0">
                <a:solidFill>
                  <a:schemeClr val="dk1"/>
                </a:solidFill>
              </a:rPr>
              <a:t>possíveis interferências.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F70FC0C-8052-6066-2F28-C2AABC606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07400"/>
            <a:ext cx="4210800" cy="2891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Materiais e </a:t>
            </a:r>
            <a:r>
              <a:rPr lang="en" sz="2700" b="1" dirty="0" smtClean="0"/>
              <a:t>Métodos</a:t>
            </a:r>
            <a:endParaRPr sz="2700" dirty="0"/>
          </a:p>
        </p:txBody>
      </p:sp>
      <p:sp>
        <p:nvSpPr>
          <p:cNvPr id="163" name="Google Shape;163;p24"/>
          <p:cNvSpPr txBox="1"/>
          <p:nvPr/>
        </p:nvSpPr>
        <p:spPr>
          <a:xfrm>
            <a:off x="361225" y="637650"/>
            <a:ext cx="4243905" cy="3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Extração de características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Após a extração de características, </a:t>
            </a:r>
            <a:r>
              <a:rPr lang="en" sz="1800" dirty="0" smtClean="0">
                <a:solidFill>
                  <a:schemeClr val="dk1"/>
                </a:solidFill>
              </a:rPr>
              <a:t>nós </a:t>
            </a:r>
            <a:r>
              <a:rPr lang="en" sz="1800" dirty="0" smtClean="0">
                <a:solidFill>
                  <a:schemeClr val="dk1"/>
                </a:solidFill>
              </a:rPr>
              <a:t>detectamos </a:t>
            </a:r>
            <a:r>
              <a:rPr lang="en" sz="1800" dirty="0">
                <a:solidFill>
                  <a:schemeClr val="dk1"/>
                </a:solidFill>
              </a:rPr>
              <a:t>as bordas dos animais e isolamos os bois do restante dos outros objetos na figura.</a:t>
            </a:r>
            <a:endParaRPr sz="18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grama, edifício, campo, homem&#10;&#10;Descrição gerada automaticamente">
            <a:extLst>
              <a:ext uri="{FF2B5EF4-FFF2-40B4-BE49-F238E27FC236}">
                <a16:creationId xmlns:a16="http://schemas.microsoft.com/office/drawing/2014/main" id="{5D2DE148-BC52-4CD3-C94D-2FF67D5BD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14829"/>
            <a:ext cx="4210775" cy="2891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24"/>
          <p:cNvSpPr txBox="1"/>
          <p:nvPr/>
        </p:nvSpPr>
        <p:spPr>
          <a:xfrm>
            <a:off x="708837" y="1135598"/>
            <a:ext cx="3565462" cy="27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2000" b="1" dirty="0">
                <a:solidFill>
                  <a:schemeClr val="dk1"/>
                </a:solidFill>
              </a:rPr>
              <a:t>Detecção e </a:t>
            </a:r>
            <a:r>
              <a:rPr lang="pt-BR" sz="2000" b="1" dirty="0" smtClean="0">
                <a:solidFill>
                  <a:schemeClr val="dk1"/>
                </a:solidFill>
              </a:rPr>
              <a:t>Segmentação</a:t>
            </a:r>
            <a:endParaRPr lang="pt-BR" sz="2000" b="1" dirty="0">
              <a:solidFill>
                <a:schemeClr val="dk1"/>
              </a:solidFill>
            </a:endParaRPr>
          </a:p>
          <a:p>
            <a:pPr lvl="0"/>
            <a:endParaRPr lang="pt-BR" dirty="0">
              <a:solidFill>
                <a:schemeClr val="dk1"/>
              </a:solidFill>
            </a:endParaRPr>
          </a:p>
          <a:p>
            <a:pPr lvl="0" algn="just"/>
            <a:r>
              <a:rPr lang="pt-BR" sz="1800" dirty="0" smtClean="0">
                <a:solidFill>
                  <a:schemeClr val="dk1"/>
                </a:solidFill>
              </a:rPr>
              <a:t>Na </a:t>
            </a:r>
            <a:r>
              <a:rPr lang="pt-BR" sz="1800" dirty="0" smtClean="0">
                <a:solidFill>
                  <a:schemeClr val="dk1"/>
                </a:solidFill>
              </a:rPr>
              <a:t>detecção </a:t>
            </a:r>
            <a:r>
              <a:rPr lang="pt-BR" sz="1800" dirty="0">
                <a:solidFill>
                  <a:schemeClr val="dk1"/>
                </a:solidFill>
              </a:rPr>
              <a:t>e segmentação nós destacamos as bordas e </a:t>
            </a:r>
            <a:r>
              <a:rPr lang="pt-BR" sz="1800" dirty="0" smtClean="0">
                <a:solidFill>
                  <a:schemeClr val="dk1"/>
                </a:solidFill>
              </a:rPr>
              <a:t>as</a:t>
            </a:r>
            <a:r>
              <a:rPr lang="pt-BR" sz="1800" dirty="0" smtClean="0">
                <a:solidFill>
                  <a:schemeClr val="dk1"/>
                </a:solidFill>
              </a:rPr>
              <a:t> transformamos </a:t>
            </a:r>
            <a:r>
              <a:rPr lang="pt-BR" sz="1800" dirty="0">
                <a:solidFill>
                  <a:schemeClr val="dk1"/>
                </a:solidFill>
              </a:rPr>
              <a:t>em manchas, </a:t>
            </a:r>
            <a:r>
              <a:rPr lang="pt-BR" sz="1800" dirty="0" smtClean="0">
                <a:solidFill>
                  <a:schemeClr val="dk1"/>
                </a:solidFill>
              </a:rPr>
              <a:t>removemos </a:t>
            </a:r>
            <a:r>
              <a:rPr lang="pt-BR" sz="1800" dirty="0">
                <a:solidFill>
                  <a:schemeClr val="dk1"/>
                </a:solidFill>
              </a:rPr>
              <a:t>o resto da imagem, </a:t>
            </a:r>
            <a:r>
              <a:rPr lang="pt-BR" sz="1800" dirty="0" smtClean="0">
                <a:solidFill>
                  <a:schemeClr val="dk1"/>
                </a:solidFill>
              </a:rPr>
              <a:t>deixamos </a:t>
            </a:r>
            <a:r>
              <a:rPr lang="pt-BR" sz="1800" dirty="0">
                <a:solidFill>
                  <a:schemeClr val="dk1"/>
                </a:solidFill>
              </a:rPr>
              <a:t>apenas uma cor preta para o fundo e uma cor branca para as manchas.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-1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Materiais e </a:t>
            </a:r>
            <a:r>
              <a:rPr lang="en" sz="2700" b="1" dirty="0" smtClean="0"/>
              <a:t>Métodos</a:t>
            </a:r>
            <a:endParaRPr sz="2700" dirty="0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86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Gráfico&#10;&#10;Descrição gerada automaticamente">
            <a:extLst>
              <a:ext uri="{FF2B5EF4-FFF2-40B4-BE49-F238E27FC236}">
                <a16:creationId xmlns:a16="http://schemas.microsoft.com/office/drawing/2014/main" id="{14456096-F582-81F8-53A1-9BB7300BB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00" y="1135598"/>
            <a:ext cx="4592038" cy="31528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-1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Materiais e métodos</a:t>
            </a:r>
            <a:endParaRPr sz="2700" dirty="0"/>
          </a:p>
        </p:txBody>
      </p:sp>
      <p:sp>
        <p:nvSpPr>
          <p:cNvPr id="181" name="Google Shape;181;p26"/>
          <p:cNvSpPr txBox="1"/>
          <p:nvPr/>
        </p:nvSpPr>
        <p:spPr>
          <a:xfrm>
            <a:off x="70884" y="1115231"/>
            <a:ext cx="4514866" cy="313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Processamento de alto nível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Por fim, no processamento de alto nível, </a:t>
            </a:r>
            <a:r>
              <a:rPr lang="en" sz="1800" dirty="0" smtClean="0">
                <a:solidFill>
                  <a:schemeClr val="dk1"/>
                </a:solidFill>
              </a:rPr>
              <a:t>executamos </a:t>
            </a:r>
            <a:r>
              <a:rPr lang="en" sz="1800" dirty="0">
                <a:solidFill>
                  <a:schemeClr val="dk1"/>
                </a:solidFill>
              </a:rPr>
              <a:t>a contagem da quantidade de manchas na figura. Após os resultados, </a:t>
            </a:r>
            <a:r>
              <a:rPr lang="en" sz="1800" dirty="0" smtClean="0">
                <a:solidFill>
                  <a:schemeClr val="dk1"/>
                </a:solidFill>
              </a:rPr>
              <a:t>nós </a:t>
            </a:r>
            <a:r>
              <a:rPr lang="en" sz="1800" dirty="0" smtClean="0">
                <a:solidFill>
                  <a:schemeClr val="dk1"/>
                </a:solidFill>
              </a:rPr>
              <a:t>fazemos </a:t>
            </a:r>
            <a:r>
              <a:rPr lang="en" sz="1800" dirty="0">
                <a:solidFill>
                  <a:schemeClr val="dk1"/>
                </a:solidFill>
              </a:rPr>
              <a:t>uma contagem manual dos animais e compararmos com o resultado obtido pelo programa. Em resultados muito divergentes, </a:t>
            </a:r>
            <a:r>
              <a:rPr lang="en" sz="1800" dirty="0" smtClean="0">
                <a:solidFill>
                  <a:schemeClr val="dk1"/>
                </a:solidFill>
              </a:rPr>
              <a:t>nós voltamos </a:t>
            </a:r>
            <a:r>
              <a:rPr lang="en" sz="1800" dirty="0">
                <a:solidFill>
                  <a:schemeClr val="dk1"/>
                </a:solidFill>
              </a:rPr>
              <a:t>às imagens para o tratamento </a:t>
            </a:r>
            <a:r>
              <a:rPr lang="en" sz="1800" dirty="0" smtClean="0">
                <a:solidFill>
                  <a:schemeClr val="dk1"/>
                </a:solidFill>
              </a:rPr>
              <a:t>com o intuíto de</a:t>
            </a:r>
            <a:r>
              <a:rPr lang="en" sz="1800" dirty="0" smtClean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polir os resultados.</a:t>
            </a:r>
            <a:endParaRPr sz="18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86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C74523E-F4A4-4AEA-1898-7E2E6CAA8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89" y="1115231"/>
            <a:ext cx="4394802" cy="30174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583" y="628050"/>
            <a:ext cx="3926834" cy="443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Modelo Teórico BullCounter</a:t>
            </a:r>
            <a:endParaRPr sz="2700" dirty="0"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-1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 b="1" dirty="0"/>
              <a:t>Stack de Tecnologias utilizadas</a:t>
            </a:r>
            <a:endParaRPr sz="2700" b="1" dirty="0"/>
          </a:p>
        </p:txBody>
      </p:sp>
      <p:sp>
        <p:nvSpPr>
          <p:cNvPr id="198" name="Google Shape;198;p28"/>
          <p:cNvSpPr txBox="1"/>
          <p:nvPr/>
        </p:nvSpPr>
        <p:spPr>
          <a:xfrm>
            <a:off x="361225" y="1017725"/>
            <a:ext cx="84495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46" y="2021191"/>
            <a:ext cx="1222725" cy="11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921" y="2090706"/>
            <a:ext cx="3178499" cy="105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423" y="2038629"/>
            <a:ext cx="1935373" cy="11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796" y="1789403"/>
            <a:ext cx="1659676" cy="165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2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90" y="1740000"/>
            <a:ext cx="2433259" cy="14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924" y="1740000"/>
            <a:ext cx="3352486" cy="1402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136590" y="1148013"/>
            <a:ext cx="243325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1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2861508" y="1148013"/>
            <a:ext cx="250175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2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5654923" y="1148013"/>
            <a:ext cx="335248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3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2273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-12" y="0"/>
            <a:ext cx="91440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 b="1" dirty="0" smtClean="0"/>
              <a:t> 1º </a:t>
            </a:r>
            <a:r>
              <a:rPr lang="en" sz="2700" b="1" dirty="0"/>
              <a:t>Passo - Aquisição Imagens</a:t>
            </a:r>
            <a:endParaRPr sz="2700" b="1" dirty="0"/>
          </a:p>
        </p:txBody>
      </p:sp>
      <p:pic>
        <p:nvPicPr>
          <p:cNvPr id="3" name="Imagem 2" descr="Pássaro em cima da grama&#10;&#10;Descrição gerada automaticamente com confiança média">
            <a:extLst>
              <a:ext uri="{FF2B5EF4-FFF2-40B4-BE49-F238E27FC236}">
                <a16:creationId xmlns:a16="http://schemas.microsoft.com/office/drawing/2014/main" id="{C5AB89DB-A9E3-817F-5D9C-6F30BC897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508" y="1735441"/>
            <a:ext cx="2501757" cy="1407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17FD543-72EF-524A-A3B4-6B9D85C11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53" y="3228231"/>
            <a:ext cx="2760696" cy="1675590"/>
          </a:xfrm>
          <a:prstGeom prst="rect">
            <a:avLst/>
          </a:prstGeom>
        </p:spPr>
      </p:pic>
      <p:pic>
        <p:nvPicPr>
          <p:cNvPr id="1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2273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 b="1" dirty="0" smtClean="0"/>
              <a:t>2º </a:t>
            </a:r>
            <a:r>
              <a:rPr lang="en" sz="2700" b="1" dirty="0"/>
              <a:t>Passo - Escala de Cinza</a:t>
            </a:r>
            <a:endParaRPr sz="2700" b="1" dirty="0"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20" y="3268407"/>
            <a:ext cx="2577159" cy="158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7249" y="3268407"/>
            <a:ext cx="3454599" cy="163541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409920" y="1148013"/>
            <a:ext cx="243325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1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2843179" y="1148013"/>
            <a:ext cx="272407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2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5632735" y="1148013"/>
            <a:ext cx="335248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3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4" name="Google Shape;21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10;p29">
            <a:extLst>
              <a:ext uri="{FF2B5EF4-FFF2-40B4-BE49-F238E27FC236}">
                <a16:creationId xmlns:a16="http://schemas.microsoft.com/office/drawing/2014/main" id="{49602B03-7528-B2C8-810D-8A7120B9D3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920" y="1735441"/>
            <a:ext cx="2433259" cy="14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12;p29">
            <a:extLst>
              <a:ext uri="{FF2B5EF4-FFF2-40B4-BE49-F238E27FC236}">
                <a16:creationId xmlns:a16="http://schemas.microsoft.com/office/drawing/2014/main" id="{6F8E935C-4604-0BBB-4D62-BBA2402ACE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2736" y="1740000"/>
            <a:ext cx="3352486" cy="140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Pássaro em cima da grama&#10;&#10;Descrição gerada automaticamente com confiança média">
            <a:extLst>
              <a:ext uri="{FF2B5EF4-FFF2-40B4-BE49-F238E27FC236}">
                <a16:creationId xmlns:a16="http://schemas.microsoft.com/office/drawing/2014/main" id="{CF0A4242-5127-AD3F-53FB-138472D01E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7079" y="1735441"/>
            <a:ext cx="2501757" cy="1407238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F6478438-9C7A-06AE-8B3A-3AE9A8DC0B1E}"/>
              </a:ext>
            </a:extLst>
          </p:cNvPr>
          <p:cNvSpPr/>
          <p:nvPr/>
        </p:nvSpPr>
        <p:spPr>
          <a:xfrm>
            <a:off x="22687" y="2439060"/>
            <a:ext cx="198866" cy="1734243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Contextualização</a:t>
            </a:r>
            <a:endParaRPr sz="27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1572675"/>
            <a:ext cx="4603800" cy="3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Em 2022, o número de cabeças de gado presentes em território brasileiro chegou à marca de 234,4 milhões. A criação de bovinos  é uma das maiores fontes de carne do Brasil, ficando atrás apenas da produção de frango.</a:t>
            </a:r>
            <a:endParaRPr sz="18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1077075"/>
            <a:ext cx="4603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Importância da pecuária</a:t>
            </a:r>
            <a:endParaRPr sz="2000"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89" y="-12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BOVINOCULTURA: Criação de bovinos de cor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777" y="1256088"/>
            <a:ext cx="3741168" cy="249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A27FE6A-7AD6-8097-2EE1-9483E8B2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18" y="3287048"/>
            <a:ext cx="2729231" cy="1616773"/>
          </a:xfrm>
          <a:prstGeom prst="rect">
            <a:avLst/>
          </a:prstGeom>
        </p:spPr>
      </p:pic>
      <p:pic>
        <p:nvPicPr>
          <p:cNvPr id="1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2273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 b="1" dirty="0" smtClean="0"/>
              <a:t>3º </a:t>
            </a:r>
            <a:r>
              <a:rPr lang="en" sz="2700" b="1" dirty="0"/>
              <a:t>Passo - Blur</a:t>
            </a:r>
            <a:endParaRPr sz="2700" b="1" dirty="0"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12" y="3287048"/>
            <a:ext cx="2629681" cy="163137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581025" y="1044288"/>
            <a:ext cx="247931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1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3246948" y="1033575"/>
            <a:ext cx="24068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2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5944085" y="1033563"/>
            <a:ext cx="3164237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3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3773" y="3287048"/>
            <a:ext cx="3454550" cy="161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5F950CBD-3A3F-8F73-53B9-C47B3B62A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4093" y="1494151"/>
            <a:ext cx="2665923" cy="1618068"/>
          </a:xfrm>
          <a:prstGeom prst="rect">
            <a:avLst/>
          </a:prstGeom>
        </p:spPr>
      </p:pic>
      <p:pic>
        <p:nvPicPr>
          <p:cNvPr id="240" name="Google Shape;24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412" y="1495263"/>
            <a:ext cx="2665923" cy="16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3773" y="1527378"/>
            <a:ext cx="3454550" cy="16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E0AE5FFF-F5D3-87BC-F0CF-C5DA6D54C867}"/>
              </a:ext>
            </a:extLst>
          </p:cNvPr>
          <p:cNvSpPr/>
          <p:nvPr/>
        </p:nvSpPr>
        <p:spPr>
          <a:xfrm>
            <a:off x="35677" y="2254016"/>
            <a:ext cx="198866" cy="1734243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7996D8FB-D969-3951-B982-8334768AD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88" y="3400653"/>
            <a:ext cx="2729231" cy="1616773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19ABA245-CF5D-4B3C-8CE4-BA9A6DE25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965" y="1532574"/>
            <a:ext cx="2729231" cy="1616773"/>
          </a:xfrm>
          <a:prstGeom prst="rect">
            <a:avLst/>
          </a:prstGeom>
        </p:spPr>
      </p:pic>
      <p:pic>
        <p:nvPicPr>
          <p:cNvPr id="13" name="Google Shape;2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3773" y="3400654"/>
            <a:ext cx="3454550" cy="161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464" y="3406280"/>
            <a:ext cx="2665924" cy="162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463" y="1532575"/>
            <a:ext cx="2665925" cy="163137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556700" y="1044288"/>
            <a:ext cx="239726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1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162300" y="1033575"/>
            <a:ext cx="249147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2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5943599" y="1033563"/>
            <a:ext cx="316472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3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3773" y="1532575"/>
            <a:ext cx="3454550" cy="161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 b="1" dirty="0" smtClean="0"/>
              <a:t> </a:t>
            </a:r>
            <a:r>
              <a:rPr lang="en" sz="2700" b="1" dirty="0"/>
              <a:t>4º Passo - Definindo o Kernel</a:t>
            </a:r>
            <a:endParaRPr sz="2700" b="1" dirty="0"/>
          </a:p>
        </p:txBody>
      </p:sp>
      <p:pic>
        <p:nvPicPr>
          <p:cNvPr id="14" name="Google Shape;21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02713AE-5A0C-C034-4700-C09B1E30AEFF}"/>
              </a:ext>
            </a:extLst>
          </p:cNvPr>
          <p:cNvSpPr/>
          <p:nvPr/>
        </p:nvSpPr>
        <p:spPr>
          <a:xfrm>
            <a:off x="35677" y="2254016"/>
            <a:ext cx="198866" cy="1734243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áfico&#10;&#10;Descrição gerada automaticamente">
            <a:extLst>
              <a:ext uri="{FF2B5EF4-FFF2-40B4-BE49-F238E27FC236}">
                <a16:creationId xmlns:a16="http://schemas.microsoft.com/office/drawing/2014/main" id="{683CBA02-9983-FD0B-CBF5-225F4147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60" y="3386398"/>
            <a:ext cx="2756113" cy="1632698"/>
          </a:xfrm>
          <a:prstGeom prst="rect">
            <a:avLst/>
          </a:prstGeom>
        </p:spPr>
      </p:pic>
      <p:sp>
        <p:nvSpPr>
          <p:cNvPr id="267" name="Google Shape;267;p33"/>
          <p:cNvSpPr txBox="1">
            <a:spLocks noGrp="1"/>
          </p:cNvSpPr>
          <p:nvPr>
            <p:ph type="title"/>
          </p:nvPr>
        </p:nvSpPr>
        <p:spPr>
          <a:xfrm>
            <a:off x="0" y="-4134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 b="1" dirty="0" smtClean="0"/>
              <a:t> </a:t>
            </a:r>
            <a:r>
              <a:rPr lang="en" sz="2700" b="1" dirty="0"/>
              <a:t>5º Passo - Binarização/threshold</a:t>
            </a:r>
            <a:endParaRPr sz="2700" b="1" dirty="0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773" y="3384272"/>
            <a:ext cx="3454550" cy="163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693" y="3380397"/>
            <a:ext cx="2668817" cy="16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3773" y="1505988"/>
            <a:ext cx="3454550" cy="161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736" y="1495277"/>
            <a:ext cx="2665924" cy="162133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431300" y="1028901"/>
            <a:ext cx="24663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1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3122550" y="1033563"/>
            <a:ext cx="250434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2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5896050" y="1033563"/>
            <a:ext cx="321227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3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6E755D2-98BC-5A4E-7313-9A6891BA8B80}"/>
              </a:ext>
            </a:extLst>
          </p:cNvPr>
          <p:cNvSpPr/>
          <p:nvPr/>
        </p:nvSpPr>
        <p:spPr>
          <a:xfrm>
            <a:off x="35677" y="2254016"/>
            <a:ext cx="198866" cy="1734243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1A7A2592-DAE0-1905-670D-D6C04AD27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7660" y="1497556"/>
            <a:ext cx="2729231" cy="1616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00" b="1" dirty="0" smtClean="0">
                <a:solidFill>
                  <a:schemeClr val="tx1"/>
                </a:solidFill>
              </a:rPr>
              <a:t>6º </a:t>
            </a:r>
            <a:r>
              <a:rPr lang="en" sz="2700" b="1" dirty="0">
                <a:solidFill>
                  <a:schemeClr val="tx1"/>
                </a:solidFill>
              </a:rPr>
              <a:t>Passo </a:t>
            </a:r>
            <a:r>
              <a:rPr lang="en" sz="2700" b="1" dirty="0" smtClean="0">
                <a:solidFill>
                  <a:schemeClr val="tx1"/>
                </a:solidFill>
              </a:rPr>
              <a:t>– Bordas por Canny</a:t>
            </a:r>
            <a:endParaRPr sz="27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 dirty="0">
              <a:solidFill>
                <a:schemeClr val="lt1"/>
              </a:solidFill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773" y="3290970"/>
            <a:ext cx="3454550" cy="162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99" y="3290970"/>
            <a:ext cx="2668824" cy="161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3773" y="1491345"/>
            <a:ext cx="3454550" cy="163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399" y="1495270"/>
            <a:ext cx="2668817" cy="16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431300" y="1044288"/>
            <a:ext cx="246636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Experimento 1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3122550" y="1033575"/>
            <a:ext cx="253122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Experimento 2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5878662" y="1033563"/>
            <a:ext cx="322966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Experimento 3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14" name="Google Shape;21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483BD9D1-0715-4939-22AA-268A2CCAAB7D}"/>
              </a:ext>
            </a:extLst>
          </p:cNvPr>
          <p:cNvSpPr/>
          <p:nvPr/>
        </p:nvSpPr>
        <p:spPr>
          <a:xfrm>
            <a:off x="35677" y="2254016"/>
            <a:ext cx="198866" cy="1734243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Gráfico&#10;&#10;Descrição gerada automaticamente">
            <a:extLst>
              <a:ext uri="{FF2B5EF4-FFF2-40B4-BE49-F238E27FC236}">
                <a16:creationId xmlns:a16="http://schemas.microsoft.com/office/drawing/2014/main" id="{14FED9FC-AED8-B799-383A-56B6BFA11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7660" y="1492408"/>
            <a:ext cx="2756113" cy="1632698"/>
          </a:xfrm>
          <a:prstGeom prst="rect">
            <a:avLst/>
          </a:prstGeom>
        </p:spPr>
      </p:pic>
      <p:pic>
        <p:nvPicPr>
          <p:cNvPr id="5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3BD32C2-AC42-BC16-9889-05BDD1C14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1127" y="3287046"/>
            <a:ext cx="2728742" cy="1616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8325"/>
            <a:ext cx="1262503" cy="1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-11" y="-2464"/>
            <a:ext cx="91439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9058"/>
              <a:buFont typeface="Arial"/>
              <a:buNone/>
            </a:pPr>
            <a:r>
              <a:rPr lang="en" sz="2700" b="1" dirty="0" smtClean="0"/>
              <a:t> 7º </a:t>
            </a:r>
            <a:r>
              <a:rPr lang="en" sz="2700" b="1" dirty="0"/>
              <a:t>Passo - Detecção dos contornos e contagem</a:t>
            </a:r>
            <a:endParaRPr sz="27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773" y="1504325"/>
            <a:ext cx="3454550" cy="162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51" y="1495277"/>
            <a:ext cx="2668824" cy="161648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558174" y="1044288"/>
            <a:ext cx="238682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1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3122550" y="1033575"/>
            <a:ext cx="253122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2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5812325" y="1024525"/>
            <a:ext cx="329599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Experimento 3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316123" y="3345375"/>
            <a:ext cx="264885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Objetos Detectados na imagem: 61</a:t>
            </a:r>
            <a:endParaRPr sz="1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6250463" y="3336687"/>
            <a:ext cx="270489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Objetos Detectados na imagem: 61</a:t>
            </a:r>
            <a:endParaRPr sz="1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3103705" y="3345375"/>
            <a:ext cx="2954401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Objetos Detectados na imagem: 12</a:t>
            </a:r>
            <a:endParaRPr sz="1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8" y="-36592"/>
            <a:ext cx="943375" cy="9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09D58C5B-649D-1BFA-9084-3936B984DC06}"/>
              </a:ext>
            </a:extLst>
          </p:cNvPr>
          <p:cNvSpPr/>
          <p:nvPr/>
        </p:nvSpPr>
        <p:spPr>
          <a:xfrm>
            <a:off x="35677" y="2254016"/>
            <a:ext cx="198866" cy="1734243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82B7032-5F66-A8AE-C742-137F3E036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003" y="1513378"/>
            <a:ext cx="2728742" cy="161648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592B2BB-409C-D5C2-0607-90C9B1C5DC5D}"/>
              </a:ext>
            </a:extLst>
          </p:cNvPr>
          <p:cNvSpPr/>
          <p:nvPr/>
        </p:nvSpPr>
        <p:spPr>
          <a:xfrm>
            <a:off x="344693" y="3352624"/>
            <a:ext cx="2571740" cy="338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36BD22-E984-E5BE-DD11-FC2857EA577A}"/>
              </a:ext>
            </a:extLst>
          </p:cNvPr>
          <p:cNvSpPr/>
          <p:nvPr/>
        </p:nvSpPr>
        <p:spPr>
          <a:xfrm>
            <a:off x="3122755" y="3352624"/>
            <a:ext cx="2571740" cy="338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E81BE36-4D78-FCAA-5B16-70C23E326A34}"/>
              </a:ext>
            </a:extLst>
          </p:cNvPr>
          <p:cNvSpPr/>
          <p:nvPr/>
        </p:nvSpPr>
        <p:spPr>
          <a:xfrm>
            <a:off x="6277181" y="3352624"/>
            <a:ext cx="2571740" cy="338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 b="1" dirty="0"/>
              <a:t>Validação do BullCounter</a:t>
            </a:r>
            <a:endParaRPr sz="2700" b="1" dirty="0"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3564"/>
            <a:ext cx="1262503" cy="1256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53658"/>
              </p:ext>
            </p:extLst>
          </p:nvPr>
        </p:nvGraphicFramePr>
        <p:xfrm>
          <a:off x="1203165" y="1259664"/>
          <a:ext cx="6937059" cy="1916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895">
                  <a:extLst>
                    <a:ext uri="{9D8B030D-6E8A-4147-A177-3AD203B41FA5}">
                      <a16:colId xmlns:a16="http://schemas.microsoft.com/office/drawing/2014/main" val="14794501"/>
                    </a:ext>
                  </a:extLst>
                </a:gridCol>
                <a:gridCol w="529445">
                  <a:extLst>
                    <a:ext uri="{9D8B030D-6E8A-4147-A177-3AD203B41FA5}">
                      <a16:colId xmlns:a16="http://schemas.microsoft.com/office/drawing/2014/main" val="2429646224"/>
                    </a:ext>
                  </a:extLst>
                </a:gridCol>
                <a:gridCol w="529445">
                  <a:extLst>
                    <a:ext uri="{9D8B030D-6E8A-4147-A177-3AD203B41FA5}">
                      <a16:colId xmlns:a16="http://schemas.microsoft.com/office/drawing/2014/main" val="2602873623"/>
                    </a:ext>
                  </a:extLst>
                </a:gridCol>
                <a:gridCol w="529445">
                  <a:extLst>
                    <a:ext uri="{9D8B030D-6E8A-4147-A177-3AD203B41FA5}">
                      <a16:colId xmlns:a16="http://schemas.microsoft.com/office/drawing/2014/main" val="3342529055"/>
                    </a:ext>
                  </a:extLst>
                </a:gridCol>
                <a:gridCol w="556137">
                  <a:extLst>
                    <a:ext uri="{9D8B030D-6E8A-4147-A177-3AD203B41FA5}">
                      <a16:colId xmlns:a16="http://schemas.microsoft.com/office/drawing/2014/main" val="2818104430"/>
                    </a:ext>
                  </a:extLst>
                </a:gridCol>
                <a:gridCol w="1028743">
                  <a:extLst>
                    <a:ext uri="{9D8B030D-6E8A-4147-A177-3AD203B41FA5}">
                      <a16:colId xmlns:a16="http://schemas.microsoft.com/office/drawing/2014/main" val="964901263"/>
                    </a:ext>
                  </a:extLst>
                </a:gridCol>
                <a:gridCol w="810497">
                  <a:extLst>
                    <a:ext uri="{9D8B030D-6E8A-4147-A177-3AD203B41FA5}">
                      <a16:colId xmlns:a16="http://schemas.microsoft.com/office/drawing/2014/main" val="1523665111"/>
                    </a:ext>
                  </a:extLst>
                </a:gridCol>
                <a:gridCol w="973789">
                  <a:extLst>
                    <a:ext uri="{9D8B030D-6E8A-4147-A177-3AD203B41FA5}">
                      <a16:colId xmlns:a16="http://schemas.microsoft.com/office/drawing/2014/main" val="2139736550"/>
                    </a:ext>
                  </a:extLst>
                </a:gridCol>
                <a:gridCol w="790663">
                  <a:extLst>
                    <a:ext uri="{9D8B030D-6E8A-4147-A177-3AD203B41FA5}">
                      <a16:colId xmlns:a16="http://schemas.microsoft.com/office/drawing/2014/main" val="438881809"/>
                    </a:ext>
                  </a:extLst>
                </a:gridCol>
              </a:tblGrid>
              <a:tr h="318644">
                <a:tc gridSpan="9"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Tabela 1 – Comparativo</a:t>
                      </a:r>
                      <a:r>
                        <a:rPr lang="pt-BR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entre CH X BullCounter x Benchmark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499238"/>
                  </a:ext>
                </a:extLst>
              </a:tr>
              <a:tr h="339722"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CBH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BullCounter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Acurácia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Benchmark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Delta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551994"/>
                  </a:ext>
                </a:extLst>
              </a:tr>
              <a:tr h="254529"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</a:t>
                      </a:r>
                      <a:r>
                        <a:rPr lang="pt-BR" sz="13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endParaRPr lang="pt-BR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92,42%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2,42%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9567397"/>
                  </a:ext>
                </a:extLst>
              </a:tr>
              <a:tr h="2585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</a:t>
                      </a:r>
                      <a:r>
                        <a:rPr lang="pt-BR" sz="13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endParaRPr lang="pt-BR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287321"/>
                  </a:ext>
                </a:extLst>
              </a:tr>
              <a:tr h="3397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Experimento</a:t>
                      </a:r>
                      <a:r>
                        <a:rPr lang="pt-BR" sz="13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pt-BR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84,93%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-5,07%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840932"/>
                  </a:ext>
                </a:extLst>
              </a:tr>
              <a:tr h="339722"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92,45%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2,45%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156969"/>
                  </a:ext>
                </a:extLst>
              </a:tr>
            </a:tbl>
          </a:graphicData>
        </a:graphic>
      </p:graphicFrame>
      <p:pic>
        <p:nvPicPr>
          <p:cNvPr id="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972566"/>
              </p:ext>
            </p:extLst>
          </p:nvPr>
        </p:nvGraphicFramePr>
        <p:xfrm>
          <a:off x="1203166" y="3255450"/>
          <a:ext cx="6937058" cy="552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37058">
                  <a:extLst>
                    <a:ext uri="{9D8B030D-6E8A-4147-A177-3AD203B41FA5}">
                      <a16:colId xmlns:a16="http://schemas.microsoft.com/office/drawing/2014/main" val="2722583194"/>
                    </a:ext>
                  </a:extLst>
                </a:gridCol>
              </a:tblGrid>
              <a:tr h="204988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Contagem</a:t>
                      </a:r>
                      <a:r>
                        <a:rPr lang="pt-BR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Humana (CH)</a:t>
                      </a:r>
                      <a:endParaRPr lang="pt-B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542410"/>
                  </a:ext>
                </a:extLst>
              </a:tr>
              <a:tr h="29341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Contagem</a:t>
                      </a:r>
                      <a:r>
                        <a:rPr lang="pt-BR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Base Humana (CBH)</a:t>
                      </a:r>
                      <a:endParaRPr lang="pt-BR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116494"/>
                  </a:ext>
                </a:extLst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203165" y="3755996"/>
            <a:ext cx="6937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Fonte – Autores,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75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552893" y="985869"/>
            <a:ext cx="7790121" cy="28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 reconhecimento de imagem surge como uma ferramenta poderosa na indústria pecuária, especialmente na gestão de rebanhos bovinos da raça Nelore. Este trabalho demonstrou como a tecnologia pode revolucionar a contagem e o tratamento de bois, proporcionando eficiência e precisão sem </a:t>
            </a:r>
            <a:r>
              <a:rPr lang="en" dirty="0" smtClean="0">
                <a:solidFill>
                  <a:schemeClr val="dk1"/>
                </a:solidFill>
              </a:rPr>
              <a:t>precedentes</a:t>
            </a: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 uso do reconhecimento de imagem na pecuária Nelore não só otimiza processos, mas também contribui para a sustentabilidade, garantindo uma gestão mais inteligente e responsável dos rebanhos bovinos.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-11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 smtClean="0"/>
              <a:t>Conclusões</a:t>
            </a:r>
            <a:endParaRPr sz="2700" b="1" dirty="0"/>
          </a:p>
        </p:txBody>
      </p:sp>
      <p:pic>
        <p:nvPicPr>
          <p:cNvPr id="6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86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>
            <a:spLocks noGrp="1"/>
          </p:cNvSpPr>
          <p:nvPr>
            <p:ph type="body" idx="1"/>
          </p:nvPr>
        </p:nvSpPr>
        <p:spPr>
          <a:xfrm>
            <a:off x="567069" y="1568135"/>
            <a:ext cx="7662531" cy="1481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Pouca luz, mudanças nas condições climáticas, tonalidade do solo e diversidade de posições dos animais</a:t>
            </a:r>
            <a:r>
              <a:rPr lang="en" sz="2000" dirty="0" smtClean="0">
                <a:solidFill>
                  <a:schemeClr val="dk1"/>
                </a:solidFill>
              </a:rPr>
              <a:t>.</a:t>
            </a: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Necessidade de bancos de dados extensos e diversificados</a:t>
            </a:r>
            <a:r>
              <a:rPr lang="en" sz="2000" dirty="0" smtClean="0">
                <a:solidFill>
                  <a:schemeClr val="dk1"/>
                </a:solidFill>
              </a:rPr>
              <a:t>.</a:t>
            </a: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Questões  éticas e de privacidade.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-11" y="5244"/>
            <a:ext cx="91440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/>
              <a:t>Limitações</a:t>
            </a:r>
            <a:endParaRPr sz="2700" b="1" dirty="0"/>
          </a:p>
        </p:txBody>
      </p:sp>
      <p:pic>
        <p:nvPicPr>
          <p:cNvPr id="8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>
            <a:spLocks noGrp="1"/>
          </p:cNvSpPr>
          <p:nvPr>
            <p:ph type="body" idx="1"/>
          </p:nvPr>
        </p:nvSpPr>
        <p:spPr>
          <a:xfrm>
            <a:off x="545806" y="1802430"/>
            <a:ext cx="7740502" cy="1202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Desenvolver uma ferramenta </a:t>
            </a:r>
            <a:r>
              <a:rPr lang="en" dirty="0">
                <a:solidFill>
                  <a:schemeClr val="dk1"/>
                </a:solidFill>
              </a:rPr>
              <a:t>capaz de realizar a contagem de bovinos de diversas raças</a:t>
            </a:r>
            <a:r>
              <a:rPr lang="en" dirty="0" smtClean="0">
                <a:solidFill>
                  <a:schemeClr val="dk1"/>
                </a:solidFill>
              </a:rPr>
              <a:t>.</a:t>
            </a: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Maximizar a capacidade </a:t>
            </a:r>
            <a:r>
              <a:rPr lang="en" dirty="0">
                <a:solidFill>
                  <a:schemeClr val="dk1"/>
                </a:solidFill>
              </a:rPr>
              <a:t>de capturar imagens de bovinos em terrenos diversos</a:t>
            </a:r>
            <a:r>
              <a:rPr lang="en" dirty="0" smtClean="0">
                <a:solidFill>
                  <a:schemeClr val="dk1"/>
                </a:solidFill>
              </a:rPr>
              <a:t>.</a:t>
            </a: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Habilitar a  realização de </a:t>
            </a:r>
            <a:r>
              <a:rPr lang="en" dirty="0">
                <a:solidFill>
                  <a:schemeClr val="dk1"/>
                </a:solidFill>
              </a:rPr>
              <a:t>contagem </a:t>
            </a:r>
            <a:r>
              <a:rPr lang="en" dirty="0" smtClean="0">
                <a:solidFill>
                  <a:schemeClr val="dk1"/>
                </a:solidFill>
              </a:rPr>
              <a:t>noturna de gados.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Trabalhos Futuros</a:t>
            </a:r>
            <a:endParaRPr sz="2700" b="1" dirty="0"/>
          </a:p>
        </p:txBody>
      </p:sp>
      <p:pic>
        <p:nvPicPr>
          <p:cNvPr id="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 title="Cattle detection + classification (Bicycle &amp; Sheep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248" y="628050"/>
            <a:ext cx="6761238" cy="38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Trabalhos Futuros</a:t>
            </a:r>
            <a:endParaRPr sz="2700" b="1" dirty="0"/>
          </a:p>
        </p:txBody>
      </p:sp>
      <p:pic>
        <p:nvPicPr>
          <p:cNvPr id="5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Contextualização</a:t>
            </a:r>
            <a:endParaRPr sz="2700" dirty="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674" y="968001"/>
            <a:ext cx="6398644" cy="417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0" y="475589"/>
            <a:ext cx="914399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Importância da pecuária</a:t>
            </a:r>
            <a:endParaRPr sz="2000"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489" y="-12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626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30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-11" y="1251986"/>
            <a:ext cx="9144000" cy="10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/>
              <a:t>Dúvidas?</a:t>
            </a:r>
            <a:br>
              <a:rPr lang="en" sz="4400" b="1" dirty="0" smtClean="0"/>
            </a:br>
            <a:r>
              <a:rPr lang="en" sz="4400" b="1" dirty="0" smtClean="0"/>
              <a:t/>
            </a:r>
            <a:br>
              <a:rPr lang="en" sz="4400" b="1" dirty="0" smtClean="0"/>
            </a:br>
            <a:r>
              <a:rPr lang="en" sz="4400" b="1" dirty="0" smtClean="0"/>
              <a:t>Obrigado</a:t>
            </a:r>
            <a:r>
              <a:rPr lang="pt-BR" sz="4400" b="1" dirty="0" smtClean="0"/>
              <a:t>!</a:t>
            </a:r>
            <a:endParaRPr sz="4400" b="1" dirty="0"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86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 b="1" dirty="0"/>
              <a:t>Problema &amp; Questão de pesquisa</a:t>
            </a:r>
            <a:endParaRPr sz="2700" b="1" dirty="0"/>
          </a:p>
        </p:txBody>
      </p:sp>
      <p:sp>
        <p:nvSpPr>
          <p:cNvPr id="75" name="Google Shape;75;p15"/>
          <p:cNvSpPr txBox="1"/>
          <p:nvPr/>
        </p:nvSpPr>
        <p:spPr>
          <a:xfrm>
            <a:off x="517750" y="1552700"/>
            <a:ext cx="3910800" cy="28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O modo tradicional de contagem do gado hoje é realizado manualmente, e muitos criadores não possuem poder financeiro para investir em tecnologias mais elaboradas de contagem.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706050" y="1552700"/>
            <a:ext cx="4211100" cy="16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Como melhorar a eficiência operacional e reduzir custos associados à contagem e processamento manual ?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706050" y="1036900"/>
            <a:ext cx="4211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Questão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17742" y="1036900"/>
            <a:ext cx="391080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Problema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89" y="-12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4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29340" y="1889534"/>
            <a:ext cx="7421525" cy="993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D</a:t>
            </a:r>
            <a:r>
              <a:rPr lang="en" sz="2400" dirty="0" smtClean="0"/>
              <a:t>esenvolver </a:t>
            </a:r>
            <a:r>
              <a:rPr lang="en" sz="2400" dirty="0"/>
              <a:t>um framework </a:t>
            </a:r>
            <a:r>
              <a:rPr lang="en" sz="2400" dirty="0" smtClean="0"/>
              <a:t>capaz de</a:t>
            </a:r>
            <a:r>
              <a:rPr lang="en" sz="2400" dirty="0" smtClean="0"/>
              <a:t> </a:t>
            </a:r>
            <a:r>
              <a:rPr lang="en" sz="2400" dirty="0" smtClean="0"/>
              <a:t>identificar e contar os </a:t>
            </a:r>
            <a:r>
              <a:rPr lang="en" sz="2400" dirty="0"/>
              <a:t>animais da raça nelore.</a:t>
            </a:r>
            <a:endParaRPr sz="2400" b="1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/>
              <a:t>Objetivo</a:t>
            </a:r>
            <a:endParaRPr sz="27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2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 b="1"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89" y="-12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00" b="1" dirty="0"/>
              <a:t>Conceitos fundamentais</a:t>
            </a:r>
            <a:endParaRPr sz="2700"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1498050"/>
            <a:ext cx="4260300" cy="21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 visão computacional  é uma ciência da computação realizada por técnicos que tentam replicar a visão humana usando algoritmos matemáticos.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20" b="1" dirty="0"/>
          </a:p>
        </p:txBody>
      </p:sp>
      <p:sp>
        <p:nvSpPr>
          <p:cNvPr id="95" name="Google Shape;95;p17"/>
          <p:cNvSpPr txBox="1"/>
          <p:nvPr/>
        </p:nvSpPr>
        <p:spPr>
          <a:xfrm>
            <a:off x="311700" y="891900"/>
            <a:ext cx="426029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Visão computacional</a:t>
            </a:r>
            <a:endParaRPr sz="2000"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89" y="-12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52575"/>
            <a:ext cx="3628625" cy="352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00" b="1" dirty="0"/>
              <a:t>Conceitos fundamentais</a:t>
            </a:r>
            <a:endParaRPr sz="2700" dirty="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450" y="1830750"/>
            <a:ext cx="3923700" cy="183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11700" y="928025"/>
            <a:ext cx="3982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Processamento de Imagens</a:t>
            </a:r>
            <a:endParaRPr sz="2000" dirty="0"/>
          </a:p>
        </p:txBody>
      </p:sp>
      <p:sp>
        <p:nvSpPr>
          <p:cNvPr id="106" name="Google Shape;106;p18"/>
          <p:cNvSpPr txBox="1"/>
          <p:nvPr/>
        </p:nvSpPr>
        <p:spPr>
          <a:xfrm>
            <a:off x="311700" y="1522275"/>
            <a:ext cx="4267388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O processamento de imagens é uma área da ciência da computação que envolve a manipulação e análise de imagens digitais. Essa técnica utiliza algoritmos e métodos matemáticos para realizar operações em imagens, como melhoria de qualidade, </a:t>
            </a:r>
            <a:r>
              <a:rPr lang="en" sz="1800" dirty="0" smtClean="0">
                <a:solidFill>
                  <a:schemeClr val="dk1"/>
                </a:solidFill>
              </a:rPr>
              <a:t>detecção de </a:t>
            </a:r>
            <a:r>
              <a:rPr lang="en" sz="1800" dirty="0">
                <a:solidFill>
                  <a:schemeClr val="dk1"/>
                </a:solidFill>
              </a:rPr>
              <a:t>padrões, reconhecimento de objetos, entre outros (GONZALEZ; WOODS, 2008).</a:t>
            </a:r>
            <a:endParaRPr dirty="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489" y="-12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2" b="1"/>
              <a:t>Materiais e métodos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347250" y="1017725"/>
            <a:ext cx="84495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O desenvolvimento de aplicações de visão computacional, apesar de não seguir um modelo único e rígido, geralmente envolve um fluxo geral composto por cinco etapas interligadas: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Protocolo de Captura da Imagem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Esperar o período do dia em que o sol produz menos sombra. 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Concentrar o gado em um local amplo com poucos objetos. 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Garantir que o pasto possua um solo com tonalidade homogênea.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Posicionar o drone com uma câmera a uma distância de 100 a 150 metros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Protocolo BullCounter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Aquisição de Imagem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Pré-processamento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Extração de características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Detecção e segmentação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Processamento de alto nível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15" name="Google Shape;115;p19"/>
          <p:cNvSpPr/>
          <p:nvPr/>
        </p:nvSpPr>
        <p:spPr>
          <a:xfrm rot="2167825" flipH="1">
            <a:off x="7136474" y="241974"/>
            <a:ext cx="2268729" cy="9788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Trocar este slide de textos pela imagem do Fluxo que contempla tudo 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3887413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2801" y="4200125"/>
            <a:ext cx="943375" cy="9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25500" y="-28354"/>
            <a:ext cx="909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 smtClean="0"/>
              <a:t>Fluxo Metodológico</a:t>
            </a:r>
            <a:endParaRPr sz="2700" dirty="0"/>
          </a:p>
        </p:txBody>
      </p:sp>
      <p:sp>
        <p:nvSpPr>
          <p:cNvPr id="123" name="Google Shape;123;p20"/>
          <p:cNvSpPr txBox="1"/>
          <p:nvPr/>
        </p:nvSpPr>
        <p:spPr>
          <a:xfrm>
            <a:off x="347250" y="1017725"/>
            <a:ext cx="84495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497" y="0"/>
            <a:ext cx="1262503" cy="1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022" y="0"/>
            <a:ext cx="943375" cy="9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0736" y="628050"/>
            <a:ext cx="4882527" cy="44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970</Words>
  <Application>Microsoft Office PowerPoint</Application>
  <PresentationFormat>Apresentação na tela (16:9)</PresentationFormat>
  <Paragraphs>178</Paragraphs>
  <Slides>30</Slides>
  <Notes>30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Times New Roman</vt:lpstr>
      <vt:lpstr>Courier New</vt:lpstr>
      <vt:lpstr>Roboto</vt:lpstr>
      <vt:lpstr>Simple Light</vt:lpstr>
      <vt:lpstr> BullCounter: Um framework para detecção e contagem de rebanhos de gado Nelore </vt:lpstr>
      <vt:lpstr>Contextualização</vt:lpstr>
      <vt:lpstr>Contextualização</vt:lpstr>
      <vt:lpstr>Problema &amp; Questão de pesquisa</vt:lpstr>
      <vt:lpstr>Desenvolver um framework capaz de identificar e contar os animais da raça nelore.</vt:lpstr>
      <vt:lpstr>Conceitos fundamentais</vt:lpstr>
      <vt:lpstr>Conceitos fundamentais</vt:lpstr>
      <vt:lpstr>Materiais e métodos</vt:lpstr>
      <vt:lpstr>Fluxo Metodológico</vt:lpstr>
      <vt:lpstr>Materiais e Métodos</vt:lpstr>
      <vt:lpstr>Materiais e Métodos</vt:lpstr>
      <vt:lpstr>Materiais e Métodos</vt:lpstr>
      <vt:lpstr>Materiais e Métodos</vt:lpstr>
      <vt:lpstr>Materiais e Métodos</vt:lpstr>
      <vt:lpstr>Materiais e métodos</vt:lpstr>
      <vt:lpstr>Modelo Teórico BullCounter</vt:lpstr>
      <vt:lpstr>Stack de Tecnologias utilizadas</vt:lpstr>
      <vt:lpstr> 1º Passo - Aquisição Imagens</vt:lpstr>
      <vt:lpstr>2º Passo - Escala de Cinza</vt:lpstr>
      <vt:lpstr>3º Passo - Blur</vt:lpstr>
      <vt:lpstr> 4º Passo - Definindo o Kernel</vt:lpstr>
      <vt:lpstr> 5º Passo - Binarização/threshold</vt:lpstr>
      <vt:lpstr>6º Passo – Bordas por Canny </vt:lpstr>
      <vt:lpstr> 7º Passo - Detecção dos contornos e contagem </vt:lpstr>
      <vt:lpstr>Validação do BullCounter</vt:lpstr>
      <vt:lpstr>Conclusões</vt:lpstr>
      <vt:lpstr>Limitações</vt:lpstr>
      <vt:lpstr>Trabalhos Futuros</vt:lpstr>
      <vt:lpstr>Trabalhos Futuros</vt:lpstr>
      <vt:lpstr>Dúvidas? 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BullCounter: Um framework para detecção e contagem de rebanhos de gado Nelore </dc:title>
  <cp:lastModifiedBy>Gabriel</cp:lastModifiedBy>
  <cp:revision>17</cp:revision>
  <dcterms:modified xsi:type="dcterms:W3CDTF">2024-11-28T01:09:50Z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e59459-e2ec-49d4-a782-4facb0607cb1_Enabled">
    <vt:lpwstr>true</vt:lpwstr>
  </property>
  <property fmtid="{D5CDD505-2E9C-101B-9397-08002B2CF9AE}" pid="3" name="MSIP_Label_0ce59459-e2ec-49d4-a782-4facb0607cb1_SetDate">
    <vt:lpwstr>2024-11-24T16:35:44Z</vt:lpwstr>
  </property>
  <property fmtid="{D5CDD505-2E9C-101B-9397-08002B2CF9AE}" pid="4" name="MSIP_Label_0ce59459-e2ec-49d4-a782-4facb0607cb1_Method">
    <vt:lpwstr>Privileged</vt:lpwstr>
  </property>
  <property fmtid="{D5CDD505-2E9C-101B-9397-08002B2CF9AE}" pid="5" name="MSIP_Label_0ce59459-e2ec-49d4-a782-4facb0607cb1_Name">
    <vt:lpwstr>Interno – CBA</vt:lpwstr>
  </property>
  <property fmtid="{D5CDD505-2E9C-101B-9397-08002B2CF9AE}" pid="6" name="MSIP_Label_0ce59459-e2ec-49d4-a782-4facb0607cb1_SiteId">
    <vt:lpwstr>49158df8-04df-4db2-a1ae-ee3949ca3984</vt:lpwstr>
  </property>
  <property fmtid="{D5CDD505-2E9C-101B-9397-08002B2CF9AE}" pid="7" name="MSIP_Label_0ce59459-e2ec-49d4-a782-4facb0607cb1_ActionId">
    <vt:lpwstr>b4c4df57-0980-459e-b85a-d399e0186c39</vt:lpwstr>
  </property>
  <property fmtid="{D5CDD505-2E9C-101B-9397-08002B2CF9AE}" pid="8" name="MSIP_Label_0ce59459-e2ec-49d4-a782-4facb0607cb1_ContentBits">
    <vt:lpwstr>0</vt:lpwstr>
  </property>
</Properties>
</file>